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91" r:id="rId3"/>
    <p:sldId id="257" r:id="rId4"/>
    <p:sldId id="284" r:id="rId5"/>
    <p:sldId id="285" r:id="rId6"/>
    <p:sldId id="286" r:id="rId7"/>
    <p:sldId id="287" r:id="rId8"/>
    <p:sldId id="289" r:id="rId9"/>
    <p:sldId id="290" r:id="rId10"/>
    <p:sldId id="288" r:id="rId11"/>
    <p:sldId id="293" r:id="rId12"/>
    <p:sldId id="269" r:id="rId13"/>
  </p:sldIdLst>
  <p:sldSz cx="9144000" cy="6858000" type="screen4x3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B8906"/>
    <a:srgbClr val="9EC93B"/>
    <a:srgbClr val="92D050"/>
    <a:srgbClr val="455139"/>
    <a:srgbClr val="3743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13"/>
  </p:normalViewPr>
  <p:slideViewPr>
    <p:cSldViewPr>
      <p:cViewPr varScale="1">
        <p:scale>
          <a:sx n="119" d="100"/>
          <a:sy n="119" d="100"/>
        </p:scale>
        <p:origin x="1440" y="1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102" d="100"/>
          <a:sy n="102" d="100"/>
        </p:scale>
        <p:origin x="-3252" y="-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9549CF-5A45-43FF-8AF3-7463F2EA0A2B}" type="datetimeFigureOut">
              <a:rPr lang="en-US" smtClean="0"/>
              <a:t>7/26/16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9E6E0C-28B1-4A58-A157-9920F9A06B3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63279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gif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gi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gi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gif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gif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gif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gif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gi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gi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-1" y="0"/>
            <a:ext cx="9163413" cy="6177784"/>
          </a:xfrm>
          <a:prstGeom prst="rect">
            <a:avLst/>
          </a:prstGeom>
          <a:solidFill>
            <a:srgbClr val="374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solidFill>
                  <a:srgbClr val="EB890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rgbClr val="92D05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B04C2-9B12-4505-865A-EDA925BE1219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408390"/>
            <a:ext cx="2952328" cy="11414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6309320"/>
            <a:ext cx="1368152" cy="399426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0" y="6177784"/>
            <a:ext cx="9163413" cy="108012"/>
          </a:xfrm>
          <a:prstGeom prst="rect">
            <a:avLst/>
          </a:prstGeom>
          <a:solidFill>
            <a:srgbClr val="9EC9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08012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rgbClr val="EB890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EF9960-F855-438E-A7A6-55F37F3C0765}" type="datetimeFigureOut">
              <a:rPr lang="en-US" smtClean="0"/>
              <a:t>7/26/16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B04C2-9B12-4505-865A-EDA925BE1219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6177784"/>
            <a:ext cx="9163413" cy="108012"/>
          </a:xfrm>
          <a:prstGeom prst="rect">
            <a:avLst/>
          </a:prstGeom>
          <a:solidFill>
            <a:srgbClr val="374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-1" y="6285796"/>
            <a:ext cx="9163413" cy="572204"/>
          </a:xfrm>
          <a:prstGeom prst="rect">
            <a:avLst/>
          </a:prstGeom>
          <a:solidFill>
            <a:srgbClr val="4551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6285796"/>
            <a:ext cx="1391138" cy="572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3143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>
            <a:lvl1pPr>
              <a:defRPr b="1">
                <a:solidFill>
                  <a:srgbClr val="EB890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EF9960-F855-438E-A7A6-55F37F3C0765}" type="datetimeFigureOut">
              <a:rPr lang="en-US" smtClean="0"/>
              <a:t>7/26/16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B04C2-9B12-4505-865A-EDA925BE1219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6177784"/>
            <a:ext cx="9163413" cy="108012"/>
          </a:xfrm>
          <a:prstGeom prst="rect">
            <a:avLst/>
          </a:prstGeom>
          <a:solidFill>
            <a:srgbClr val="374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-1" y="6285796"/>
            <a:ext cx="9163413" cy="572204"/>
          </a:xfrm>
          <a:prstGeom prst="rect">
            <a:avLst/>
          </a:prstGeom>
          <a:solidFill>
            <a:srgbClr val="4551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6285796"/>
            <a:ext cx="1391138" cy="572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0486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6177784"/>
            <a:ext cx="9163413" cy="108012"/>
          </a:xfrm>
          <a:prstGeom prst="rect">
            <a:avLst/>
          </a:prstGeom>
          <a:solidFill>
            <a:srgbClr val="374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-1" y="6285796"/>
            <a:ext cx="9163413" cy="572204"/>
          </a:xfrm>
          <a:prstGeom prst="rect">
            <a:avLst/>
          </a:prstGeom>
          <a:solidFill>
            <a:srgbClr val="4551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rgbClr val="EB890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EF9960-F855-438E-A7A6-55F37F3C0765}" type="datetimeFigureOut">
              <a:rPr lang="en-US" smtClean="0"/>
              <a:t>7/26/16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B04C2-9B12-4505-865A-EDA925BE1219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6285796"/>
            <a:ext cx="1391138" cy="572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3282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>
                <a:solidFill>
                  <a:srgbClr val="EB890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EF9960-F855-438E-A7A6-55F37F3C0765}" type="datetimeFigureOut">
              <a:rPr lang="en-US" smtClean="0"/>
              <a:t>7/26/16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B04C2-9B12-4505-865A-EDA925BE1219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6309320"/>
            <a:ext cx="1368152" cy="399426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0" y="6177784"/>
            <a:ext cx="9163413" cy="108012"/>
          </a:xfrm>
          <a:prstGeom prst="rect">
            <a:avLst/>
          </a:prstGeom>
          <a:solidFill>
            <a:srgbClr val="9EC9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53068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rgbClr val="EB890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EF9960-F855-438E-A7A6-55F37F3C0765}" type="datetimeFigureOut">
              <a:rPr lang="en-US" smtClean="0"/>
              <a:t>7/26/16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B04C2-9B12-4505-865A-EDA925BE1219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6177784"/>
            <a:ext cx="9163413" cy="108012"/>
          </a:xfrm>
          <a:prstGeom prst="rect">
            <a:avLst/>
          </a:prstGeom>
          <a:solidFill>
            <a:srgbClr val="374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-1" y="6285796"/>
            <a:ext cx="9163413" cy="572204"/>
          </a:xfrm>
          <a:prstGeom prst="rect">
            <a:avLst/>
          </a:prstGeom>
          <a:solidFill>
            <a:srgbClr val="4551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6285796"/>
            <a:ext cx="1391138" cy="572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9541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rgbClr val="EB890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EF9960-F855-438E-A7A6-55F37F3C0765}" type="datetimeFigureOut">
              <a:rPr lang="en-US" smtClean="0"/>
              <a:t>7/26/16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B04C2-9B12-4505-865A-EDA925BE1219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0" y="6177784"/>
            <a:ext cx="9163413" cy="108012"/>
          </a:xfrm>
          <a:prstGeom prst="rect">
            <a:avLst/>
          </a:prstGeom>
          <a:solidFill>
            <a:srgbClr val="374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-1" y="6285796"/>
            <a:ext cx="9163413" cy="572204"/>
          </a:xfrm>
          <a:prstGeom prst="rect">
            <a:avLst/>
          </a:prstGeom>
          <a:solidFill>
            <a:srgbClr val="4551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6285796"/>
            <a:ext cx="1391138" cy="572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7225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rgbClr val="EB890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EF9960-F855-438E-A7A6-55F37F3C0765}" type="datetimeFigureOut">
              <a:rPr lang="en-US" smtClean="0"/>
              <a:t>7/26/16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B04C2-9B12-4505-865A-EDA925BE1219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0" y="6177784"/>
            <a:ext cx="9163413" cy="108012"/>
          </a:xfrm>
          <a:prstGeom prst="rect">
            <a:avLst/>
          </a:prstGeom>
          <a:solidFill>
            <a:srgbClr val="374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-1" y="6285796"/>
            <a:ext cx="9163413" cy="572204"/>
          </a:xfrm>
          <a:prstGeom prst="rect">
            <a:avLst/>
          </a:prstGeom>
          <a:solidFill>
            <a:srgbClr val="4551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6285796"/>
            <a:ext cx="1391138" cy="572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6765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EF9960-F855-438E-A7A6-55F37F3C0765}" type="datetimeFigureOut">
              <a:rPr lang="en-US" smtClean="0"/>
              <a:t>7/26/16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B04C2-9B12-4505-865A-EDA925BE1219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0" y="6177784"/>
            <a:ext cx="9163413" cy="108012"/>
          </a:xfrm>
          <a:prstGeom prst="rect">
            <a:avLst/>
          </a:prstGeom>
          <a:solidFill>
            <a:srgbClr val="374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-1" y="6285796"/>
            <a:ext cx="9163413" cy="572204"/>
          </a:xfrm>
          <a:prstGeom prst="rect">
            <a:avLst/>
          </a:prstGeom>
          <a:solidFill>
            <a:srgbClr val="4551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6285796"/>
            <a:ext cx="1391138" cy="572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7888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EF9960-F855-438E-A7A6-55F37F3C0765}" type="datetimeFigureOut">
              <a:rPr lang="en-US" smtClean="0"/>
              <a:t>7/26/16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B04C2-9B12-4505-865A-EDA925BE1219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6177784"/>
            <a:ext cx="9163413" cy="108012"/>
          </a:xfrm>
          <a:prstGeom prst="rect">
            <a:avLst/>
          </a:prstGeom>
          <a:solidFill>
            <a:srgbClr val="374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-1" y="6285796"/>
            <a:ext cx="9163413" cy="572204"/>
          </a:xfrm>
          <a:prstGeom prst="rect">
            <a:avLst/>
          </a:prstGeom>
          <a:solidFill>
            <a:srgbClr val="4551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6285796"/>
            <a:ext cx="1391138" cy="572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099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EF9960-F855-438E-A7A6-55F37F3C0765}" type="datetimeFigureOut">
              <a:rPr lang="en-US" smtClean="0"/>
              <a:t>7/26/16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B04C2-9B12-4505-865A-EDA925BE1219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6177784"/>
            <a:ext cx="9163413" cy="108012"/>
          </a:xfrm>
          <a:prstGeom prst="rect">
            <a:avLst/>
          </a:prstGeom>
          <a:solidFill>
            <a:srgbClr val="374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-1" y="6285796"/>
            <a:ext cx="9163413" cy="572204"/>
          </a:xfrm>
          <a:prstGeom prst="rect">
            <a:avLst/>
          </a:prstGeom>
          <a:solidFill>
            <a:srgbClr val="4551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6285796"/>
            <a:ext cx="1391138" cy="572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7880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EF9960-F855-438E-A7A6-55F37F3C0765}" type="datetimeFigureOut">
              <a:rPr lang="en-US" smtClean="0"/>
              <a:t>7/26/16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1B04C2-9B12-4505-865A-EDA925BE12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87001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Fundamentos</a:t>
            </a:r>
            <a:r>
              <a:rPr lang="en-US" dirty="0" smtClean="0"/>
              <a:t> de </a:t>
            </a:r>
            <a:r>
              <a:rPr lang="en-US" dirty="0" err="1" smtClean="0"/>
              <a:t>Programación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Clase</a:t>
            </a:r>
            <a:r>
              <a:rPr lang="en-US" dirty="0" smtClean="0"/>
              <a:t> 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6391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Ejercicio</a:t>
            </a:r>
            <a:r>
              <a:rPr lang="en-US" dirty="0" smtClean="0"/>
              <a:t>: El </a:t>
            </a:r>
            <a:r>
              <a:rPr lang="en-US" dirty="0" err="1" smtClean="0"/>
              <a:t>empleado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708525"/>
          </a:xfrm>
        </p:spPr>
        <p:txBody>
          <a:bodyPr>
            <a:normAutofit fontScale="85000" lnSpcReduction="20000"/>
          </a:bodyPr>
          <a:lstStyle/>
          <a:p>
            <a:pPr algn="just"/>
            <a:r>
              <a:rPr lang="en-US" dirty="0" smtClean="0"/>
              <a:t>Se </a:t>
            </a:r>
            <a:r>
              <a:rPr lang="en-US" dirty="0" err="1" smtClean="0"/>
              <a:t>quiere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aplicación</a:t>
            </a:r>
            <a:r>
              <a:rPr lang="en-US" dirty="0" smtClean="0"/>
              <a:t> </a:t>
            </a:r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permita</a:t>
            </a:r>
            <a:r>
              <a:rPr lang="en-US" dirty="0" smtClean="0"/>
              <a:t> </a:t>
            </a:r>
            <a:r>
              <a:rPr lang="en-US" dirty="0" err="1" smtClean="0"/>
              <a:t>manejar</a:t>
            </a:r>
            <a:r>
              <a:rPr lang="en-US" dirty="0" smtClean="0"/>
              <a:t> la </a:t>
            </a:r>
            <a:r>
              <a:rPr lang="en-US" dirty="0" err="1" smtClean="0"/>
              <a:t>información</a:t>
            </a:r>
            <a:r>
              <a:rPr lang="en-US" dirty="0" smtClean="0"/>
              <a:t> de un </a:t>
            </a:r>
            <a:r>
              <a:rPr lang="en-US" dirty="0" err="1" smtClean="0"/>
              <a:t>empleado</a:t>
            </a:r>
            <a:r>
              <a:rPr lang="en-US" dirty="0" smtClean="0"/>
              <a:t>. El </a:t>
            </a:r>
            <a:r>
              <a:rPr lang="en-US" dirty="0" err="1" smtClean="0"/>
              <a:t>empleado</a:t>
            </a:r>
            <a:r>
              <a:rPr lang="en-US" dirty="0" smtClean="0"/>
              <a:t> </a:t>
            </a:r>
            <a:r>
              <a:rPr lang="en-US" dirty="0" err="1" smtClean="0"/>
              <a:t>tiene</a:t>
            </a:r>
            <a:r>
              <a:rPr lang="en-US" dirty="0" smtClean="0"/>
              <a:t> </a:t>
            </a:r>
            <a:r>
              <a:rPr lang="en-US" dirty="0" err="1" smtClean="0"/>
              <a:t>nombre</a:t>
            </a:r>
            <a:r>
              <a:rPr lang="en-US" dirty="0" smtClean="0"/>
              <a:t>, </a:t>
            </a:r>
            <a:r>
              <a:rPr lang="en-US" dirty="0" err="1" smtClean="0"/>
              <a:t>apellido</a:t>
            </a:r>
            <a:r>
              <a:rPr lang="en-US" dirty="0" smtClean="0"/>
              <a:t>, </a:t>
            </a:r>
            <a:r>
              <a:rPr lang="en-US" dirty="0" err="1" smtClean="0"/>
              <a:t>genero</a:t>
            </a:r>
            <a:r>
              <a:rPr lang="en-US" dirty="0" smtClean="0"/>
              <a:t> y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fecha</a:t>
            </a:r>
            <a:r>
              <a:rPr lang="en-US" dirty="0" smtClean="0"/>
              <a:t> de </a:t>
            </a:r>
            <a:r>
              <a:rPr lang="en-US" dirty="0" err="1" smtClean="0"/>
              <a:t>nacimiento</a:t>
            </a:r>
            <a:r>
              <a:rPr lang="en-US" dirty="0" smtClean="0"/>
              <a:t>. </a:t>
            </a:r>
            <a:r>
              <a:rPr lang="en-US" dirty="0" err="1" smtClean="0"/>
              <a:t>Además</a:t>
            </a:r>
            <a:r>
              <a:rPr lang="en-US" dirty="0" smtClean="0"/>
              <a:t>, </a:t>
            </a:r>
            <a:r>
              <a:rPr lang="en-US" dirty="0" err="1" smtClean="0"/>
              <a:t>como</a:t>
            </a:r>
            <a:r>
              <a:rPr lang="en-US" dirty="0" smtClean="0"/>
              <a:t> </a:t>
            </a:r>
            <a:r>
              <a:rPr lang="en-US" dirty="0" err="1" smtClean="0"/>
              <a:t>trabaja</a:t>
            </a:r>
            <a:r>
              <a:rPr lang="en-US" dirty="0" smtClean="0"/>
              <a:t> en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determinada</a:t>
            </a:r>
            <a:r>
              <a:rPr lang="en-US" dirty="0" smtClean="0"/>
              <a:t> </a:t>
            </a:r>
            <a:r>
              <a:rPr lang="en-US" dirty="0" err="1" smtClean="0"/>
              <a:t>compañía</a:t>
            </a:r>
            <a:r>
              <a:rPr lang="en-US" dirty="0" smtClean="0"/>
              <a:t> </a:t>
            </a:r>
            <a:r>
              <a:rPr lang="en-US" dirty="0" err="1" smtClean="0"/>
              <a:t>tiene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fecha</a:t>
            </a:r>
            <a:r>
              <a:rPr lang="en-US" dirty="0" smtClean="0"/>
              <a:t> de </a:t>
            </a:r>
            <a:r>
              <a:rPr lang="en-US" dirty="0" err="1" smtClean="0"/>
              <a:t>ingreso</a:t>
            </a:r>
            <a:r>
              <a:rPr lang="en-US" dirty="0" smtClean="0"/>
              <a:t> a la </a:t>
            </a:r>
            <a:r>
              <a:rPr lang="en-US" dirty="0" err="1" smtClean="0"/>
              <a:t>misma</a:t>
            </a:r>
            <a:r>
              <a:rPr lang="en-US" dirty="0" smtClean="0"/>
              <a:t> y un </a:t>
            </a:r>
            <a:r>
              <a:rPr lang="en-US" dirty="0" err="1" smtClean="0"/>
              <a:t>salario</a:t>
            </a:r>
            <a:r>
              <a:rPr lang="en-US" dirty="0" smtClean="0"/>
              <a:t> </a:t>
            </a:r>
            <a:r>
              <a:rPr lang="en-US" dirty="0" err="1" smtClean="0"/>
              <a:t>básico</a:t>
            </a:r>
            <a:r>
              <a:rPr lang="en-US" dirty="0" smtClean="0"/>
              <a:t> </a:t>
            </a:r>
            <a:r>
              <a:rPr lang="en-US" dirty="0" err="1" smtClean="0"/>
              <a:t>asignado</a:t>
            </a:r>
            <a:r>
              <a:rPr lang="en-US" dirty="0" smtClean="0"/>
              <a:t>.</a:t>
            </a:r>
          </a:p>
          <a:p>
            <a:pPr algn="just"/>
            <a:r>
              <a:rPr lang="en-US" dirty="0" smtClean="0"/>
              <a:t>En </a:t>
            </a:r>
            <a:r>
              <a:rPr lang="en-US" dirty="0"/>
              <a:t>la </a:t>
            </a:r>
            <a:r>
              <a:rPr lang="en-US" dirty="0" err="1"/>
              <a:t>aplicación</a:t>
            </a:r>
            <a:r>
              <a:rPr lang="en-US" dirty="0"/>
              <a:t> se </a:t>
            </a:r>
            <a:r>
              <a:rPr lang="en-US" dirty="0" err="1"/>
              <a:t>puede</a:t>
            </a:r>
            <a:r>
              <a:rPr lang="en-US" dirty="0"/>
              <a:t> (1) </a:t>
            </a:r>
            <a:r>
              <a:rPr lang="en-US" dirty="0" err="1"/>
              <a:t>modificar</a:t>
            </a:r>
            <a:r>
              <a:rPr lang="en-US" dirty="0"/>
              <a:t> el </a:t>
            </a:r>
            <a:r>
              <a:rPr lang="en-US" dirty="0" err="1"/>
              <a:t>salario</a:t>
            </a:r>
            <a:r>
              <a:rPr lang="en-US" dirty="0"/>
              <a:t> del </a:t>
            </a:r>
            <a:r>
              <a:rPr lang="en-US" dirty="0" err="1"/>
              <a:t>empleado</a:t>
            </a:r>
            <a:r>
              <a:rPr lang="en-US" dirty="0"/>
              <a:t> y (2) </a:t>
            </a:r>
            <a:r>
              <a:rPr lang="en-US" dirty="0" err="1"/>
              <a:t>realizar</a:t>
            </a:r>
            <a:r>
              <a:rPr lang="en-US" dirty="0"/>
              <a:t> </a:t>
            </a:r>
            <a:r>
              <a:rPr lang="en-US" dirty="0" err="1"/>
              <a:t>algunos</a:t>
            </a:r>
            <a:r>
              <a:rPr lang="en-US" dirty="0"/>
              <a:t> </a:t>
            </a:r>
            <a:r>
              <a:rPr lang="en-US" dirty="0" err="1"/>
              <a:t>cálculos</a:t>
            </a:r>
            <a:r>
              <a:rPr lang="en-US" dirty="0"/>
              <a:t> con la </a:t>
            </a:r>
            <a:r>
              <a:rPr lang="en-US" dirty="0" err="1"/>
              <a:t>información</a:t>
            </a:r>
            <a:r>
              <a:rPr lang="en-US" dirty="0"/>
              <a:t> </a:t>
            </a:r>
            <a:r>
              <a:rPr lang="en-US" dirty="0" err="1"/>
              <a:t>disponible</a:t>
            </a:r>
            <a:r>
              <a:rPr lang="en-US" dirty="0"/>
              <a:t>: (a) </a:t>
            </a:r>
            <a:r>
              <a:rPr lang="en-US" dirty="0" err="1"/>
              <a:t>edad</a:t>
            </a:r>
            <a:r>
              <a:rPr lang="en-US" dirty="0"/>
              <a:t> actual, (b) </a:t>
            </a:r>
            <a:r>
              <a:rPr lang="en-US" dirty="0" err="1"/>
              <a:t>antigüedad</a:t>
            </a:r>
            <a:r>
              <a:rPr lang="en-US" dirty="0"/>
              <a:t> en la </a:t>
            </a:r>
            <a:r>
              <a:rPr lang="en-US" dirty="0" err="1"/>
              <a:t>empresa</a:t>
            </a:r>
            <a:r>
              <a:rPr lang="en-US" dirty="0"/>
              <a:t> y (c) </a:t>
            </a:r>
            <a:r>
              <a:rPr lang="en-US" dirty="0" err="1"/>
              <a:t>prestaciones</a:t>
            </a:r>
            <a:r>
              <a:rPr lang="en-US" dirty="0"/>
              <a:t> a </a:t>
            </a:r>
            <a:r>
              <a:rPr lang="en-US" dirty="0" err="1"/>
              <a:t>las</a:t>
            </a:r>
            <a:r>
              <a:rPr lang="en-US" dirty="0"/>
              <a:t> </a:t>
            </a:r>
            <a:r>
              <a:rPr lang="en-US" dirty="0" err="1"/>
              <a:t>que</a:t>
            </a:r>
            <a:r>
              <a:rPr lang="en-US" dirty="0"/>
              <a:t> </a:t>
            </a:r>
            <a:r>
              <a:rPr lang="en-US" dirty="0" err="1"/>
              <a:t>tiene</a:t>
            </a:r>
            <a:r>
              <a:rPr lang="en-US" dirty="0"/>
              <a:t> derecho. Para el </a:t>
            </a:r>
            <a:r>
              <a:rPr lang="en-US" dirty="0" err="1"/>
              <a:t>cálculo</a:t>
            </a:r>
            <a:r>
              <a:rPr lang="en-US" dirty="0"/>
              <a:t> de </a:t>
            </a:r>
            <a:r>
              <a:rPr lang="en-US" dirty="0" err="1"/>
              <a:t>las</a:t>
            </a:r>
            <a:r>
              <a:rPr lang="en-US" dirty="0"/>
              <a:t> </a:t>
            </a:r>
            <a:r>
              <a:rPr lang="en-US" dirty="0" err="1"/>
              <a:t>prestaciones</a:t>
            </a:r>
            <a:r>
              <a:rPr lang="en-US" dirty="0"/>
              <a:t> se </a:t>
            </a:r>
            <a:r>
              <a:rPr lang="en-US" dirty="0" err="1"/>
              <a:t>utiliza</a:t>
            </a:r>
            <a:r>
              <a:rPr lang="en-US" dirty="0"/>
              <a:t> la </a:t>
            </a:r>
            <a:r>
              <a:rPr lang="en-US" dirty="0" err="1"/>
              <a:t>fórmula</a:t>
            </a:r>
            <a:r>
              <a:rPr lang="en-US" dirty="0"/>
              <a:t> p = (a * s)/12 (p: </a:t>
            </a:r>
            <a:r>
              <a:rPr lang="en-US" dirty="0" err="1"/>
              <a:t>prestaciones</a:t>
            </a:r>
            <a:r>
              <a:rPr lang="en-US" dirty="0"/>
              <a:t>, a: </a:t>
            </a:r>
            <a:r>
              <a:rPr lang="en-US" dirty="0" err="1"/>
              <a:t>antigüedad</a:t>
            </a:r>
            <a:r>
              <a:rPr lang="en-US" dirty="0"/>
              <a:t>, s: </a:t>
            </a:r>
            <a:r>
              <a:rPr lang="en-US" dirty="0" err="1"/>
              <a:t>salario</a:t>
            </a:r>
            <a:r>
              <a:rPr lang="en-US" dirty="0" smtClean="0"/>
              <a:t>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2048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Pr</a:t>
            </a:r>
            <a:r>
              <a:rPr lang="en-US" dirty="0" err="1" smtClean="0"/>
              <a:t>á</a:t>
            </a:r>
            <a:r>
              <a:rPr lang="en-US" dirty="0" err="1" smtClean="0"/>
              <a:t>ctica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Compile y </a:t>
            </a:r>
            <a:r>
              <a:rPr lang="en-US" dirty="0" err="1" smtClean="0"/>
              <a:t>corra</a:t>
            </a:r>
            <a:r>
              <a:rPr lang="en-US" dirty="0" smtClean="0"/>
              <a:t> el </a:t>
            </a:r>
            <a:r>
              <a:rPr lang="en-US" dirty="0" err="1" smtClean="0"/>
              <a:t>programa</a:t>
            </a:r>
            <a:r>
              <a:rPr lang="en-US" dirty="0" smtClean="0"/>
              <a:t> Programa_001</a:t>
            </a:r>
          </a:p>
          <a:p>
            <a:r>
              <a:rPr lang="en-US" dirty="0" smtClean="0"/>
              <a:t>Compile y </a:t>
            </a:r>
            <a:r>
              <a:rPr lang="en-US" dirty="0" err="1" smtClean="0"/>
              <a:t>corra</a:t>
            </a:r>
            <a:r>
              <a:rPr lang="en-US" dirty="0" smtClean="0"/>
              <a:t> el </a:t>
            </a:r>
            <a:r>
              <a:rPr lang="en-US" dirty="0" err="1" smtClean="0"/>
              <a:t>programa</a:t>
            </a:r>
            <a:r>
              <a:rPr lang="en-US" dirty="0" smtClean="0"/>
              <a:t> Programa_002</a:t>
            </a:r>
          </a:p>
          <a:p>
            <a:r>
              <a:rPr lang="en-US" dirty="0" err="1" smtClean="0"/>
              <a:t>Agregue</a:t>
            </a:r>
            <a:r>
              <a:rPr lang="en-US" dirty="0" smtClean="0"/>
              <a:t> al </a:t>
            </a:r>
            <a:r>
              <a:rPr lang="en-US" dirty="0" err="1" smtClean="0"/>
              <a:t>programa</a:t>
            </a:r>
            <a:r>
              <a:rPr lang="en-US" dirty="0" smtClean="0"/>
              <a:t> Programa_002 un </a:t>
            </a:r>
            <a:r>
              <a:rPr lang="en-US" dirty="0" err="1" smtClean="0"/>
              <a:t>nuevo</a:t>
            </a:r>
            <a:r>
              <a:rPr lang="en-US" dirty="0" smtClean="0"/>
              <a:t> </a:t>
            </a:r>
            <a:r>
              <a:rPr lang="en-US" dirty="0" err="1" smtClean="0"/>
              <a:t>m</a:t>
            </a:r>
            <a:r>
              <a:rPr lang="en-US" dirty="0" err="1" smtClean="0"/>
              <a:t>étodo</a:t>
            </a:r>
            <a:r>
              <a:rPr lang="en-US" dirty="0" smtClean="0"/>
              <a:t> </a:t>
            </a:r>
            <a:r>
              <a:rPr lang="en-US" b="1" dirty="0" err="1" smtClean="0"/>
              <a:t>restar</a:t>
            </a:r>
            <a:r>
              <a:rPr lang="en-US" dirty="0" smtClean="0"/>
              <a:t> </a:t>
            </a:r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reste</a:t>
            </a:r>
            <a:r>
              <a:rPr lang="en-US" dirty="0" smtClean="0"/>
              <a:t> dos </a:t>
            </a:r>
            <a:r>
              <a:rPr lang="en-US" dirty="0" err="1" smtClean="0"/>
              <a:t>números</a:t>
            </a:r>
            <a:endParaRPr lang="en-US" dirty="0" smtClean="0"/>
          </a:p>
          <a:p>
            <a:r>
              <a:rPr lang="en-US" dirty="0" err="1" smtClean="0"/>
              <a:t>Pruebe</a:t>
            </a:r>
            <a:r>
              <a:rPr lang="en-US" dirty="0" smtClean="0"/>
              <a:t> el </a:t>
            </a:r>
            <a:r>
              <a:rPr lang="en-US" dirty="0" err="1" smtClean="0"/>
              <a:t>nuevo</a:t>
            </a:r>
            <a:r>
              <a:rPr lang="en-US" dirty="0" smtClean="0"/>
              <a:t> </a:t>
            </a:r>
            <a:r>
              <a:rPr lang="en-US" dirty="0" err="1" smtClean="0"/>
              <a:t>método</a:t>
            </a:r>
            <a:r>
              <a:rPr lang="en-US" dirty="0" smtClean="0"/>
              <a:t> </a:t>
            </a:r>
            <a:r>
              <a:rPr lang="en-US" dirty="0" err="1" smtClean="0"/>
              <a:t>restando</a:t>
            </a:r>
            <a:r>
              <a:rPr lang="en-US" dirty="0" smtClean="0"/>
              <a:t> 5-3 y </a:t>
            </a:r>
            <a:r>
              <a:rPr lang="en-US" dirty="0" err="1" smtClean="0"/>
              <a:t>mostrando</a:t>
            </a:r>
            <a:r>
              <a:rPr lang="en-US" dirty="0" smtClean="0"/>
              <a:t> el </a:t>
            </a:r>
            <a:r>
              <a:rPr lang="en-US" dirty="0" err="1" smtClean="0"/>
              <a:t>resultado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4035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¿</a:t>
            </a:r>
            <a:r>
              <a:rPr lang="en-US" dirty="0" smtClean="0"/>
              <a:t>PREGUNTAS?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5665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Curso</a:t>
            </a:r>
            <a:r>
              <a:rPr lang="en-US" dirty="0" smtClean="0"/>
              <a:t> en </a:t>
            </a:r>
            <a:r>
              <a:rPr lang="en-US" dirty="0" err="1" smtClean="0"/>
              <a:t>l</a:t>
            </a:r>
            <a:r>
              <a:rPr lang="en-US" dirty="0" err="1" smtClean="0"/>
              <a:t>ínea</a:t>
            </a:r>
            <a:r>
              <a:rPr lang="en-US" dirty="0" smtClean="0"/>
              <a:t> (temporal)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https://</a:t>
            </a:r>
            <a:r>
              <a:rPr lang="en-US" sz="2800" dirty="0" err="1"/>
              <a:t>github.com</a:t>
            </a:r>
            <a:r>
              <a:rPr lang="en-US" sz="2800" dirty="0"/>
              <a:t>/</a:t>
            </a:r>
            <a:r>
              <a:rPr lang="en-US" sz="2800" dirty="0" err="1"/>
              <a:t>juanibarral</a:t>
            </a:r>
            <a:r>
              <a:rPr lang="en-US" sz="2800" dirty="0"/>
              <a:t>/</a:t>
            </a:r>
            <a:r>
              <a:rPr lang="en-US" sz="2800" dirty="0" err="1"/>
              <a:t>unbosque_fund_N</a:t>
            </a:r>
            <a:r>
              <a:rPr lang="en-US" sz="2800" dirty="0"/>
              <a:t>/wiki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-1" b="62223"/>
          <a:stretch/>
        </p:blipFill>
        <p:spPr>
          <a:xfrm>
            <a:off x="475129" y="2209800"/>
            <a:ext cx="8193186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293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_tradnl" dirty="0" smtClean="0"/>
              <a:t>Requerimientos funcionales</a:t>
            </a:r>
          </a:p>
          <a:p>
            <a:r>
              <a:rPr lang="es-ES_tradnl" dirty="0" smtClean="0"/>
              <a:t>Requerimientos no funcionales</a:t>
            </a:r>
          </a:p>
          <a:p>
            <a:r>
              <a:rPr lang="es-ES_tradnl" dirty="0" smtClean="0"/>
              <a:t>¿C</a:t>
            </a:r>
            <a:r>
              <a:rPr lang="en-US" dirty="0" err="1" smtClean="0"/>
              <a:t>ómo</a:t>
            </a:r>
            <a:r>
              <a:rPr lang="en-US" dirty="0" smtClean="0"/>
              <a:t> resolver un </a:t>
            </a:r>
            <a:r>
              <a:rPr lang="en-US" dirty="0" err="1" smtClean="0"/>
              <a:t>problema</a:t>
            </a:r>
            <a:r>
              <a:rPr lang="en-US" dirty="0" smtClean="0"/>
              <a:t>?</a:t>
            </a:r>
          </a:p>
          <a:p>
            <a:r>
              <a:rPr lang="en-US" dirty="0" err="1" smtClean="0"/>
              <a:t>Ejercicio</a:t>
            </a:r>
            <a:r>
              <a:rPr lang="en-US" dirty="0" smtClean="0"/>
              <a:t>: El </a:t>
            </a:r>
            <a:r>
              <a:rPr lang="en-US" dirty="0" err="1" smtClean="0"/>
              <a:t>empleado</a:t>
            </a:r>
            <a:endParaRPr lang="en-US" dirty="0" smtClean="0"/>
          </a:p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713384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Quiz (</a:t>
            </a:r>
            <a:r>
              <a:rPr lang="en-US" dirty="0" err="1" smtClean="0"/>
              <a:t>Revisión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algn="just"/>
            <a:r>
              <a:rPr lang="es-ES_tradnl" dirty="0" smtClean="0"/>
              <a:t>Una empresa de videojuegos lo ha contratado a usted para que desarrolle el juego de </a:t>
            </a:r>
            <a:r>
              <a:rPr lang="es-ES_tradnl" b="1" dirty="0" err="1" smtClean="0"/>
              <a:t>Pokemon</a:t>
            </a:r>
            <a:r>
              <a:rPr lang="es-ES_tradnl" dirty="0" smtClean="0"/>
              <a:t>. El juego se compone de un </a:t>
            </a:r>
            <a:r>
              <a:rPr lang="es-ES_tradnl" dirty="0" err="1" smtClean="0"/>
              <a:t>pokedex</a:t>
            </a:r>
            <a:r>
              <a:rPr lang="es-ES_tradnl" dirty="0" smtClean="0"/>
              <a:t> y 3 </a:t>
            </a:r>
            <a:r>
              <a:rPr lang="es-ES_tradnl" dirty="0" err="1" smtClean="0"/>
              <a:t>pokemones</a:t>
            </a:r>
            <a:r>
              <a:rPr lang="es-ES_tradnl" dirty="0" smtClean="0"/>
              <a:t>. El </a:t>
            </a:r>
            <a:r>
              <a:rPr lang="es-ES_tradnl" b="1" dirty="0" err="1" smtClean="0"/>
              <a:t>Pokedex</a:t>
            </a:r>
            <a:r>
              <a:rPr lang="es-ES_tradnl" dirty="0" smtClean="0"/>
              <a:t>, que es como una agenda de </a:t>
            </a:r>
            <a:r>
              <a:rPr lang="es-ES_tradnl" dirty="0" err="1" smtClean="0"/>
              <a:t>pokemones</a:t>
            </a:r>
            <a:r>
              <a:rPr lang="es-ES_tradnl" dirty="0" smtClean="0"/>
              <a:t>, tiene el nombre del dueño y si está activo o no. Cada </a:t>
            </a:r>
            <a:r>
              <a:rPr lang="es-ES_tradnl" b="1" dirty="0" err="1" smtClean="0"/>
              <a:t>Pokemon</a:t>
            </a:r>
            <a:r>
              <a:rPr lang="es-ES_tradnl" dirty="0" smtClean="0"/>
              <a:t> tiene su nombre, el tipo de </a:t>
            </a:r>
            <a:r>
              <a:rPr lang="es-ES_tradnl" dirty="0" err="1" smtClean="0"/>
              <a:t>pokemon</a:t>
            </a:r>
            <a:r>
              <a:rPr lang="es-ES_tradnl" dirty="0" smtClean="0"/>
              <a:t> (agua, fuego, el</a:t>
            </a:r>
            <a:r>
              <a:rPr lang="en-US" dirty="0" err="1" smtClean="0"/>
              <a:t>é</a:t>
            </a:r>
            <a:r>
              <a:rPr lang="es-ES_tradnl" dirty="0" err="1" smtClean="0"/>
              <a:t>ctrico</a:t>
            </a:r>
            <a:r>
              <a:rPr lang="es-ES_tradnl" dirty="0" smtClean="0"/>
              <a:t>), un nivel de ataque (número entero) y un nivel de defensa (número entero). </a:t>
            </a:r>
          </a:p>
          <a:p>
            <a:pPr algn="just"/>
            <a:r>
              <a:rPr lang="es-ES_tradnl" dirty="0" smtClean="0"/>
              <a:t>Su trabajo es diseñar el diagrama de clases del juego y escribir el código de cada clase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552934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Revisión</a:t>
            </a:r>
            <a:r>
              <a:rPr lang="en-US" dirty="0" smtClean="0"/>
              <a:t> de </a:t>
            </a:r>
            <a:r>
              <a:rPr lang="en-US" dirty="0" err="1" smtClean="0"/>
              <a:t>Solución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b="1" dirty="0">
                <a:latin typeface="Consolas" charset="0"/>
                <a:ea typeface="Consolas" charset="0"/>
                <a:cs typeface="Consolas" charset="0"/>
              </a:rPr>
              <a:t>public class </a:t>
            </a:r>
            <a:r>
              <a:rPr lang="en-US" sz="1400" b="1" dirty="0" err="1">
                <a:latin typeface="Consolas" charset="0"/>
                <a:ea typeface="Consolas" charset="0"/>
                <a:cs typeface="Consolas" charset="0"/>
              </a:rPr>
              <a:t>Pokedex</a:t>
            </a:r>
            <a:r>
              <a:rPr lang="en-US" sz="1400" b="1" u="sng" dirty="0">
                <a:latin typeface="Consolas" charset="0"/>
                <a:ea typeface="Consolas" charset="0"/>
                <a:cs typeface="Consolas" charset="0"/>
              </a:rPr>
              <a:t> </a:t>
            </a:r>
          </a:p>
          <a:p>
            <a:pPr marL="0" indent="0">
              <a:buNone/>
            </a:pPr>
            <a:r>
              <a:rPr lang="en-US" sz="1400" dirty="0">
                <a:latin typeface="Consolas" charset="0"/>
                <a:ea typeface="Consolas" charset="0"/>
                <a:cs typeface="Consolas" charset="0"/>
              </a:rPr>
              <a:t>{</a:t>
            </a:r>
          </a:p>
          <a:p>
            <a:pPr marL="0" indent="0">
              <a:buNone/>
            </a:pPr>
            <a:r>
              <a:rPr lang="en-US" sz="1400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1400" b="1" dirty="0">
                <a:latin typeface="Consolas" charset="0"/>
                <a:ea typeface="Consolas" charset="0"/>
                <a:cs typeface="Consolas" charset="0"/>
              </a:rPr>
              <a:t>private String </a:t>
            </a:r>
            <a:r>
              <a:rPr lang="en-US" sz="1400" b="1" dirty="0" err="1">
                <a:latin typeface="Consolas" charset="0"/>
                <a:ea typeface="Consolas" charset="0"/>
                <a:cs typeface="Consolas" charset="0"/>
              </a:rPr>
              <a:t>nombreDuenho</a:t>
            </a:r>
            <a:r>
              <a:rPr lang="en-US" sz="1400" b="1" dirty="0">
                <a:latin typeface="Consolas" charset="0"/>
                <a:ea typeface="Consolas" charset="0"/>
                <a:cs typeface="Consolas" charset="0"/>
              </a:rPr>
              <a:t>;</a:t>
            </a:r>
          </a:p>
          <a:p>
            <a:pPr marL="0" indent="0">
              <a:buNone/>
            </a:pPr>
            <a:r>
              <a:rPr lang="en-US" sz="1400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1400" b="1" dirty="0">
                <a:latin typeface="Consolas" charset="0"/>
                <a:ea typeface="Consolas" charset="0"/>
                <a:cs typeface="Consolas" charset="0"/>
              </a:rPr>
              <a:t>private </a:t>
            </a:r>
            <a:r>
              <a:rPr lang="en-US" sz="1400" b="1" dirty="0" err="1">
                <a:latin typeface="Consolas" charset="0"/>
                <a:ea typeface="Consolas" charset="0"/>
                <a:cs typeface="Consolas" charset="0"/>
              </a:rPr>
              <a:t>boolean</a:t>
            </a:r>
            <a:r>
              <a:rPr lang="en-US" sz="1400" b="1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400" b="1" dirty="0" err="1">
                <a:latin typeface="Consolas" charset="0"/>
                <a:ea typeface="Consolas" charset="0"/>
                <a:cs typeface="Consolas" charset="0"/>
              </a:rPr>
              <a:t>activo</a:t>
            </a:r>
            <a:r>
              <a:rPr lang="en-US" sz="1400" b="1" dirty="0" smtClean="0">
                <a:latin typeface="Consolas" charset="0"/>
                <a:ea typeface="Consolas" charset="0"/>
                <a:cs typeface="Consolas" charset="0"/>
              </a:rPr>
              <a:t>;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charset="0"/>
                <a:ea typeface="Consolas" charset="0"/>
                <a:cs typeface="Consolas" charset="0"/>
              </a:rPr>
              <a:t>	private </a:t>
            </a:r>
            <a:r>
              <a:rPr lang="en-US" sz="1400" b="1" dirty="0" err="1" smtClean="0">
                <a:latin typeface="Consolas" charset="0"/>
                <a:ea typeface="Consolas" charset="0"/>
                <a:cs typeface="Consolas" charset="0"/>
              </a:rPr>
              <a:t>Pokemon</a:t>
            </a:r>
            <a:r>
              <a:rPr lang="en-US" sz="1400" b="1" dirty="0" smtClean="0">
                <a:latin typeface="Consolas" charset="0"/>
                <a:ea typeface="Consolas" charset="0"/>
                <a:cs typeface="Consolas" charset="0"/>
              </a:rPr>
              <a:t> pokemon1;</a:t>
            </a:r>
          </a:p>
          <a:p>
            <a:pPr marL="0" indent="0">
              <a:buNone/>
            </a:pPr>
            <a:r>
              <a:rPr lang="en-US" sz="1400" b="1" dirty="0">
                <a:latin typeface="Consolas" charset="0"/>
                <a:ea typeface="Consolas" charset="0"/>
                <a:cs typeface="Consolas" charset="0"/>
              </a:rPr>
              <a:t>	private </a:t>
            </a:r>
            <a:r>
              <a:rPr lang="en-US" sz="1400" b="1" dirty="0" err="1">
                <a:latin typeface="Consolas" charset="0"/>
                <a:ea typeface="Consolas" charset="0"/>
                <a:cs typeface="Consolas" charset="0"/>
              </a:rPr>
              <a:t>Pokemon</a:t>
            </a:r>
            <a:r>
              <a:rPr lang="en-US" sz="1400" b="1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400" b="1" dirty="0" smtClean="0">
                <a:latin typeface="Consolas" charset="0"/>
                <a:ea typeface="Consolas" charset="0"/>
                <a:cs typeface="Consolas" charset="0"/>
              </a:rPr>
              <a:t>pokemon2;</a:t>
            </a:r>
            <a:endParaRPr lang="en-US" sz="1400" b="1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1400" b="1" dirty="0">
                <a:latin typeface="Consolas" charset="0"/>
                <a:ea typeface="Consolas" charset="0"/>
                <a:cs typeface="Consolas" charset="0"/>
              </a:rPr>
              <a:t>	private </a:t>
            </a:r>
            <a:r>
              <a:rPr lang="en-US" sz="1400" b="1" dirty="0" err="1">
                <a:latin typeface="Consolas" charset="0"/>
                <a:ea typeface="Consolas" charset="0"/>
                <a:cs typeface="Consolas" charset="0"/>
              </a:rPr>
              <a:t>Pokemon</a:t>
            </a:r>
            <a:r>
              <a:rPr lang="en-US" sz="1400" b="1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400" b="1" dirty="0" smtClean="0">
                <a:latin typeface="Consolas" charset="0"/>
                <a:ea typeface="Consolas" charset="0"/>
                <a:cs typeface="Consolas" charset="0"/>
              </a:rPr>
              <a:t>pokemon3;</a:t>
            </a:r>
            <a:endParaRPr lang="en-US" sz="1400" b="1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1400" dirty="0">
                <a:latin typeface="Consolas" charset="0"/>
                <a:ea typeface="Consolas" charset="0"/>
                <a:cs typeface="Consolas" charset="0"/>
              </a:rPr>
              <a:t>}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b="1" dirty="0">
                <a:latin typeface="Consolas" charset="0"/>
                <a:ea typeface="Consolas" charset="0"/>
                <a:cs typeface="Consolas" charset="0"/>
              </a:rPr>
              <a:t>public class </a:t>
            </a:r>
            <a:r>
              <a:rPr lang="en-US" sz="1400" b="1" dirty="0" err="1">
                <a:latin typeface="Consolas" charset="0"/>
                <a:ea typeface="Consolas" charset="0"/>
                <a:cs typeface="Consolas" charset="0"/>
              </a:rPr>
              <a:t>Pokemon</a:t>
            </a:r>
            <a:endParaRPr lang="en-US" sz="1400" b="1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1400" b="1" dirty="0">
                <a:latin typeface="Consolas" charset="0"/>
                <a:ea typeface="Consolas" charset="0"/>
                <a:cs typeface="Consolas" charset="0"/>
              </a:rPr>
              <a:t>{</a:t>
            </a:r>
          </a:p>
          <a:p>
            <a:pPr marL="0" indent="0">
              <a:buNone/>
            </a:pPr>
            <a:r>
              <a:rPr lang="en-US" sz="1400" b="1" dirty="0">
                <a:latin typeface="Consolas" charset="0"/>
                <a:ea typeface="Consolas" charset="0"/>
                <a:cs typeface="Consolas" charset="0"/>
              </a:rPr>
              <a:t>	private String </a:t>
            </a:r>
            <a:r>
              <a:rPr lang="en-US" sz="1400" b="1" dirty="0" err="1">
                <a:latin typeface="Consolas" charset="0"/>
                <a:ea typeface="Consolas" charset="0"/>
                <a:cs typeface="Consolas" charset="0"/>
              </a:rPr>
              <a:t>nombre</a:t>
            </a:r>
            <a:r>
              <a:rPr lang="en-US" sz="1400" b="1" dirty="0">
                <a:latin typeface="Consolas" charset="0"/>
                <a:ea typeface="Consolas" charset="0"/>
                <a:cs typeface="Consolas" charset="0"/>
              </a:rPr>
              <a:t>;</a:t>
            </a:r>
          </a:p>
          <a:p>
            <a:pPr marL="0" indent="0">
              <a:buNone/>
            </a:pPr>
            <a:r>
              <a:rPr lang="en-US" sz="1400" b="1" dirty="0">
                <a:latin typeface="Consolas" charset="0"/>
                <a:ea typeface="Consolas" charset="0"/>
                <a:cs typeface="Consolas" charset="0"/>
              </a:rPr>
              <a:t>	private String </a:t>
            </a:r>
            <a:r>
              <a:rPr lang="en-US" sz="1400" b="1" dirty="0" err="1">
                <a:latin typeface="Consolas" charset="0"/>
                <a:ea typeface="Consolas" charset="0"/>
                <a:cs typeface="Consolas" charset="0"/>
              </a:rPr>
              <a:t>tipo</a:t>
            </a:r>
            <a:r>
              <a:rPr lang="en-US" sz="1400" b="1" dirty="0">
                <a:latin typeface="Consolas" charset="0"/>
                <a:ea typeface="Consolas" charset="0"/>
                <a:cs typeface="Consolas" charset="0"/>
              </a:rPr>
              <a:t>;</a:t>
            </a:r>
          </a:p>
          <a:p>
            <a:pPr marL="0" indent="0">
              <a:buNone/>
            </a:pPr>
            <a:r>
              <a:rPr lang="en-US" sz="1400" b="1" dirty="0">
                <a:latin typeface="Consolas" charset="0"/>
                <a:ea typeface="Consolas" charset="0"/>
                <a:cs typeface="Consolas" charset="0"/>
              </a:rPr>
              <a:t>	private </a:t>
            </a:r>
            <a:r>
              <a:rPr lang="en-US" sz="1400" b="1" dirty="0" err="1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1400" b="1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400" b="1" dirty="0" err="1">
                <a:latin typeface="Consolas" charset="0"/>
                <a:ea typeface="Consolas" charset="0"/>
                <a:cs typeface="Consolas" charset="0"/>
              </a:rPr>
              <a:t>nivelAtaque</a:t>
            </a:r>
            <a:r>
              <a:rPr lang="en-US" sz="1400" b="1" dirty="0">
                <a:latin typeface="Consolas" charset="0"/>
                <a:ea typeface="Consolas" charset="0"/>
                <a:cs typeface="Consolas" charset="0"/>
              </a:rPr>
              <a:t>;</a:t>
            </a:r>
          </a:p>
          <a:p>
            <a:pPr marL="0" indent="0">
              <a:buNone/>
            </a:pPr>
            <a:r>
              <a:rPr lang="en-US" sz="1400" b="1" dirty="0">
                <a:latin typeface="Consolas" charset="0"/>
                <a:ea typeface="Consolas" charset="0"/>
                <a:cs typeface="Consolas" charset="0"/>
              </a:rPr>
              <a:t>	private </a:t>
            </a:r>
            <a:r>
              <a:rPr lang="en-US" sz="1400" b="1" dirty="0" err="1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1400" b="1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400" b="1" dirty="0" err="1">
                <a:latin typeface="Consolas" charset="0"/>
                <a:ea typeface="Consolas" charset="0"/>
                <a:cs typeface="Consolas" charset="0"/>
              </a:rPr>
              <a:t>nivelDefensa</a:t>
            </a:r>
            <a:r>
              <a:rPr lang="en-US" sz="1400" b="1" dirty="0">
                <a:latin typeface="Consolas" charset="0"/>
                <a:ea typeface="Consolas" charset="0"/>
                <a:cs typeface="Consolas" charset="0"/>
              </a:rPr>
              <a:t>;</a:t>
            </a:r>
          </a:p>
          <a:p>
            <a:pPr marL="0" indent="0">
              <a:buNone/>
            </a:pPr>
            <a:r>
              <a:rPr lang="en-US" sz="1400" b="1" dirty="0">
                <a:latin typeface="Consolas" charset="0"/>
                <a:ea typeface="Consolas" charset="0"/>
                <a:cs typeface="Consolas" charset="0"/>
              </a:rPr>
              <a:t>}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750" y="4097301"/>
            <a:ext cx="5880100" cy="199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385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Requerimientos</a:t>
            </a:r>
            <a:r>
              <a:rPr lang="en-US" dirty="0" smtClean="0"/>
              <a:t> </a:t>
            </a:r>
            <a:r>
              <a:rPr lang="en-US" dirty="0" err="1" smtClean="0"/>
              <a:t>Funcionales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s-ES_tradnl" altLang="es-CO" dirty="0" smtClean="0">
                <a:latin typeface="Arial" charset="0"/>
                <a:cs typeface="Arial" charset="0"/>
              </a:rPr>
              <a:t>Es una operación que el programa que se va a construir ofrecerá al usuario final y que está directamente relacionado con el problema</a:t>
            </a:r>
          </a:p>
          <a:p>
            <a:r>
              <a:rPr lang="es-ES_tradnl" altLang="es-CO" sz="2800" dirty="0" smtClean="0">
                <a:latin typeface="Arial" charset="0"/>
                <a:ea typeface="ＭＳ Ｐゴシック" charset="-128"/>
                <a:cs typeface="Arial" charset="0"/>
              </a:rPr>
              <a:t>¿C</a:t>
            </a:r>
            <a:r>
              <a:rPr lang="es-ES_tradnl" altLang="es-CO" sz="2800" dirty="0" smtClean="0">
                <a:latin typeface="Arial" charset="0"/>
                <a:ea typeface="ＭＳ Ｐゴシック" charset="-128"/>
                <a:cs typeface="Arial" charset="0"/>
              </a:rPr>
              <a:t>ómo saber si algo es un requerimiento funcional?</a:t>
            </a:r>
          </a:p>
          <a:p>
            <a:pPr lvl="1"/>
            <a:r>
              <a:rPr lang="es-ES_tradnl" altLang="es-CO" sz="2400" dirty="0" smtClean="0">
                <a:latin typeface="Arial" charset="0"/>
                <a:ea typeface="ＭＳ Ｐゴシック" charset="-128"/>
                <a:cs typeface="Arial" charset="0"/>
              </a:rPr>
              <a:t>¿Poder realizar esta operación es una de las razones por las cuales el cliente necesita construir un programa?</a:t>
            </a:r>
          </a:p>
          <a:p>
            <a:pPr lvl="1"/>
            <a:r>
              <a:rPr lang="es-ES_tradnl" altLang="es-CO" sz="2400" dirty="0" smtClean="0">
                <a:latin typeface="Arial" charset="0"/>
                <a:ea typeface="ＭＳ Ｐゴシック" charset="-128"/>
                <a:cs typeface="Arial" charset="0"/>
              </a:rPr>
              <a:t>¿La operación es ambigua?</a:t>
            </a:r>
          </a:p>
          <a:p>
            <a:pPr lvl="1"/>
            <a:r>
              <a:rPr lang="es-ES_tradnl" altLang="es-CO" sz="2400" dirty="0" smtClean="0">
                <a:latin typeface="Arial" charset="0"/>
                <a:ea typeface="ＭＳ Ｐゴシック" charset="-128"/>
                <a:cs typeface="Arial" charset="0"/>
              </a:rPr>
              <a:t>¿La operación tiene un comienzo y un fin?</a:t>
            </a:r>
          </a:p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114458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2125" y="152400"/>
            <a:ext cx="5619750" cy="561975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-25101" y="5877934"/>
            <a:ext cx="63246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/>
              <a:t>https://</a:t>
            </a:r>
            <a:r>
              <a:rPr lang="en-US" sz="1100" dirty="0" smtClean="0"/>
              <a:t>b3818933-a-62cb3a1a-s-sites.googlegroups.com/site/</a:t>
            </a:r>
            <a:r>
              <a:rPr lang="en-US" sz="1100" dirty="0" err="1" smtClean="0"/>
              <a:t>metodologiareq</a:t>
            </a:r>
            <a:r>
              <a:rPr lang="en-US" sz="1100" dirty="0" smtClean="0"/>
              <a:t>/</a:t>
            </a:r>
            <a:r>
              <a:rPr lang="en-US" sz="1100" dirty="0" err="1" smtClean="0"/>
              <a:t>capitulo</a:t>
            </a:r>
            <a:r>
              <a:rPr lang="en-US" sz="1100" dirty="0" smtClean="0"/>
              <a:t>-iii/5.png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68385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Requerimientos</a:t>
            </a:r>
            <a:r>
              <a:rPr lang="en-US" dirty="0" smtClean="0"/>
              <a:t> no </a:t>
            </a:r>
            <a:r>
              <a:rPr lang="en-US" dirty="0" err="1" smtClean="0"/>
              <a:t>funcionales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s-CO" dirty="0">
                <a:cs typeface="Arial" charset="0"/>
              </a:rPr>
              <a:t>Son </a:t>
            </a:r>
            <a:r>
              <a:rPr lang="en-US" altLang="es-CO" dirty="0" err="1">
                <a:cs typeface="Arial" charset="0"/>
              </a:rPr>
              <a:t>las</a:t>
            </a:r>
            <a:r>
              <a:rPr lang="en-US" altLang="es-CO" dirty="0">
                <a:cs typeface="Arial" charset="0"/>
              </a:rPr>
              <a:t> </a:t>
            </a:r>
            <a:r>
              <a:rPr lang="en-US" altLang="es-CO" b="1" dirty="0" err="1">
                <a:cs typeface="Arial" charset="0"/>
              </a:rPr>
              <a:t>restricciones</a:t>
            </a:r>
            <a:r>
              <a:rPr lang="en-US" altLang="es-CO" dirty="0">
                <a:cs typeface="Arial" charset="0"/>
              </a:rPr>
              <a:t> del </a:t>
            </a:r>
            <a:r>
              <a:rPr lang="en-US" altLang="es-CO" dirty="0" err="1">
                <a:cs typeface="Arial" charset="0"/>
              </a:rPr>
              <a:t>cliente</a:t>
            </a:r>
            <a:endParaRPr lang="en-US" altLang="es-CO" dirty="0">
              <a:cs typeface="Arial" charset="0"/>
            </a:endParaRPr>
          </a:p>
          <a:p>
            <a:r>
              <a:rPr lang="en-US" altLang="es-CO" dirty="0" err="1">
                <a:cs typeface="Arial" charset="0"/>
              </a:rPr>
              <a:t>Muchas</a:t>
            </a:r>
            <a:r>
              <a:rPr lang="en-US" altLang="es-CO" dirty="0">
                <a:cs typeface="Arial" charset="0"/>
              </a:rPr>
              <a:t> </a:t>
            </a:r>
            <a:r>
              <a:rPr lang="en-US" altLang="es-CO" dirty="0" err="1">
                <a:cs typeface="Arial" charset="0"/>
              </a:rPr>
              <a:t>veces</a:t>
            </a:r>
            <a:r>
              <a:rPr lang="en-US" altLang="es-CO" dirty="0">
                <a:cs typeface="Arial" charset="0"/>
              </a:rPr>
              <a:t> </a:t>
            </a:r>
            <a:r>
              <a:rPr lang="en-US" altLang="es-CO" dirty="0" err="1">
                <a:cs typeface="Arial" charset="0"/>
              </a:rPr>
              <a:t>estan</a:t>
            </a:r>
            <a:r>
              <a:rPr lang="en-US" altLang="es-CO" dirty="0">
                <a:cs typeface="Arial" charset="0"/>
              </a:rPr>
              <a:t> </a:t>
            </a:r>
            <a:r>
              <a:rPr lang="en-US" altLang="es-CO" dirty="0" err="1">
                <a:cs typeface="Arial" charset="0"/>
              </a:rPr>
              <a:t>relacionados</a:t>
            </a:r>
            <a:r>
              <a:rPr lang="en-US" altLang="es-CO" dirty="0">
                <a:cs typeface="Arial" charset="0"/>
              </a:rPr>
              <a:t> con </a:t>
            </a:r>
            <a:r>
              <a:rPr lang="en-US" altLang="es-CO" dirty="0" err="1">
                <a:cs typeface="Arial" charset="0"/>
              </a:rPr>
              <a:t>restricciones</a:t>
            </a:r>
            <a:r>
              <a:rPr lang="en-US" altLang="es-CO" dirty="0">
                <a:cs typeface="Arial" charset="0"/>
              </a:rPr>
              <a:t> </a:t>
            </a:r>
            <a:r>
              <a:rPr lang="en-US" altLang="es-CO" dirty="0" err="1">
                <a:cs typeface="Arial" charset="0"/>
              </a:rPr>
              <a:t>sobre</a:t>
            </a:r>
            <a:r>
              <a:rPr lang="en-US" altLang="es-CO" dirty="0">
                <a:cs typeface="Arial" charset="0"/>
              </a:rPr>
              <a:t> la </a:t>
            </a:r>
            <a:r>
              <a:rPr lang="en-US" altLang="es-CO" dirty="0" err="1">
                <a:cs typeface="Arial" charset="0"/>
              </a:rPr>
              <a:t>tecnología</a:t>
            </a:r>
            <a:r>
              <a:rPr lang="en-US" altLang="es-CO" dirty="0">
                <a:cs typeface="Arial" charset="0"/>
              </a:rPr>
              <a:t> </a:t>
            </a:r>
            <a:r>
              <a:rPr lang="en-US" altLang="es-CO" dirty="0" err="1">
                <a:cs typeface="Arial" charset="0"/>
              </a:rPr>
              <a:t>que</a:t>
            </a:r>
            <a:r>
              <a:rPr lang="en-US" altLang="es-CO" dirty="0">
                <a:cs typeface="Arial" charset="0"/>
              </a:rPr>
              <a:t> se </a:t>
            </a:r>
            <a:r>
              <a:rPr lang="en-US" altLang="es-CO" dirty="0" err="1">
                <a:cs typeface="Arial" charset="0"/>
              </a:rPr>
              <a:t>va</a:t>
            </a:r>
            <a:r>
              <a:rPr lang="en-US" altLang="es-CO" dirty="0">
                <a:cs typeface="Arial" charset="0"/>
              </a:rPr>
              <a:t> a </a:t>
            </a:r>
            <a:r>
              <a:rPr lang="en-US" altLang="es-CO" dirty="0" err="1">
                <a:cs typeface="Arial" charset="0"/>
              </a:rPr>
              <a:t>usar</a:t>
            </a:r>
            <a:r>
              <a:rPr lang="en-US" altLang="es-CO" dirty="0">
                <a:cs typeface="Arial" charset="0"/>
              </a:rPr>
              <a:t>, </a:t>
            </a:r>
            <a:r>
              <a:rPr lang="en-US" altLang="es-CO" dirty="0" err="1" smtClean="0">
                <a:cs typeface="Arial" charset="0"/>
              </a:rPr>
              <a:t>interfaz</a:t>
            </a:r>
            <a:r>
              <a:rPr lang="en-US" altLang="es-CO" dirty="0" smtClean="0">
                <a:cs typeface="Arial" charset="0"/>
              </a:rPr>
              <a:t> </a:t>
            </a:r>
            <a:r>
              <a:rPr lang="en-US" altLang="es-CO" dirty="0" err="1" smtClean="0">
                <a:cs typeface="Arial" charset="0"/>
              </a:rPr>
              <a:t>gr</a:t>
            </a:r>
            <a:r>
              <a:rPr lang="en-US" altLang="es-CO" dirty="0" err="1" smtClean="0">
                <a:cs typeface="Arial" charset="0"/>
              </a:rPr>
              <a:t>áfica</a:t>
            </a:r>
            <a:r>
              <a:rPr lang="en-US" altLang="es-CO" dirty="0" smtClean="0">
                <a:cs typeface="Arial" charset="0"/>
              </a:rPr>
              <a:t>, </a:t>
            </a:r>
            <a:r>
              <a:rPr lang="en-US" altLang="es-CO" dirty="0" err="1" smtClean="0">
                <a:cs typeface="Arial" charset="0"/>
              </a:rPr>
              <a:t>volumen</a:t>
            </a:r>
            <a:r>
              <a:rPr lang="en-US" altLang="es-CO" dirty="0" smtClean="0">
                <a:cs typeface="Arial" charset="0"/>
              </a:rPr>
              <a:t> </a:t>
            </a:r>
            <a:r>
              <a:rPr lang="en-US" altLang="es-CO" dirty="0">
                <a:cs typeface="Arial" charset="0"/>
              </a:rPr>
              <a:t>de </a:t>
            </a:r>
            <a:r>
              <a:rPr lang="en-US" altLang="es-CO" dirty="0" err="1">
                <a:cs typeface="Arial" charset="0"/>
              </a:rPr>
              <a:t>datos</a:t>
            </a:r>
            <a:r>
              <a:rPr lang="en-US" altLang="es-CO" dirty="0">
                <a:cs typeface="Arial" charset="0"/>
              </a:rPr>
              <a:t> o </a:t>
            </a:r>
            <a:r>
              <a:rPr lang="en-US" altLang="es-CO" dirty="0" err="1">
                <a:cs typeface="Arial" charset="0"/>
              </a:rPr>
              <a:t>cantidad</a:t>
            </a:r>
            <a:r>
              <a:rPr lang="en-US" altLang="es-CO" dirty="0">
                <a:cs typeface="Arial" charset="0"/>
              </a:rPr>
              <a:t> de </a:t>
            </a:r>
            <a:r>
              <a:rPr lang="en-US" altLang="es-CO" dirty="0" err="1">
                <a:cs typeface="Arial" charset="0"/>
              </a:rPr>
              <a:t>usuarios</a:t>
            </a:r>
            <a:r>
              <a:rPr lang="en-US" altLang="es-CO" dirty="0">
                <a:cs typeface="Arial" charset="0"/>
              </a:rPr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163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¿</a:t>
            </a:r>
            <a:r>
              <a:rPr lang="en-US" dirty="0" err="1" smtClean="0"/>
              <a:t>C</a:t>
            </a:r>
            <a:r>
              <a:rPr lang="en-US" dirty="0" err="1" smtClean="0"/>
              <a:t>ómo</a:t>
            </a:r>
            <a:r>
              <a:rPr lang="en-US" dirty="0" smtClean="0"/>
              <a:t> resolver un </a:t>
            </a:r>
            <a:r>
              <a:rPr lang="en-US" dirty="0" err="1" smtClean="0"/>
              <a:t>problema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4" name="Rounded Rectangle 3"/>
          <p:cNvSpPr>
            <a:spLocks noChangeArrowheads="1"/>
          </p:cNvSpPr>
          <p:nvPr/>
        </p:nvSpPr>
        <p:spPr bwMode="auto">
          <a:xfrm rot="-5400000">
            <a:off x="1906588" y="2065338"/>
            <a:ext cx="2663825" cy="3241675"/>
          </a:xfrm>
          <a:prstGeom prst="roundRect">
            <a:avLst>
              <a:gd name="adj" fmla="val 6204"/>
            </a:avLst>
          </a:prstGeom>
          <a:gradFill rotWithShape="1">
            <a:gsLst>
              <a:gs pos="0">
                <a:srgbClr val="CB6C1D"/>
              </a:gs>
              <a:gs pos="80000">
                <a:srgbClr val="FF8F2A"/>
              </a:gs>
              <a:gs pos="100000">
                <a:srgbClr val="FF8F26"/>
              </a:gs>
            </a:gsLst>
            <a:lin ang="16200000"/>
          </a:gradFill>
          <a:ln w="9525">
            <a:solidFill>
              <a:srgbClr val="F69240"/>
            </a:solidFill>
            <a:round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/>
          <a:lstStyle/>
          <a:p>
            <a:pPr algn="ctr">
              <a:defRPr/>
            </a:pPr>
            <a:r>
              <a:rPr lang="en-US" dirty="0">
                <a:solidFill>
                  <a:schemeClr val="lt1"/>
                </a:solidFill>
                <a:latin typeface="+mn-lt"/>
                <a:ea typeface="+mn-ea"/>
              </a:rPr>
              <a:t>PROCESO</a:t>
            </a:r>
          </a:p>
        </p:txBody>
      </p:sp>
      <p:sp>
        <p:nvSpPr>
          <p:cNvPr id="5" name="Rounded Rectangle 4"/>
          <p:cNvSpPr>
            <a:spLocks noChangeArrowheads="1"/>
          </p:cNvSpPr>
          <p:nvPr/>
        </p:nvSpPr>
        <p:spPr bwMode="auto">
          <a:xfrm>
            <a:off x="609600" y="1417638"/>
            <a:ext cx="2017713" cy="6477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CB6C1D"/>
              </a:gs>
              <a:gs pos="80000">
                <a:srgbClr val="FF8F2A"/>
              </a:gs>
              <a:gs pos="100000">
                <a:srgbClr val="FF8F26"/>
              </a:gs>
            </a:gsLst>
            <a:lin ang="16200000"/>
          </a:gradFill>
          <a:ln w="9525">
            <a:solidFill>
              <a:srgbClr val="F69240"/>
            </a:solidFill>
            <a:round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dirty="0" err="1">
                <a:solidFill>
                  <a:schemeClr val="lt1"/>
                </a:solidFill>
                <a:latin typeface="+mn-lt"/>
                <a:ea typeface="+mn-ea"/>
              </a:rPr>
              <a:t>Problema</a:t>
            </a:r>
            <a:endParaRPr lang="en-US" dirty="0">
              <a:solidFill>
                <a:schemeClr val="lt1"/>
              </a:solidFill>
              <a:latin typeface="+mn-lt"/>
              <a:ea typeface="+mn-ea"/>
            </a:endParaRPr>
          </a:p>
        </p:txBody>
      </p:sp>
      <p:sp>
        <p:nvSpPr>
          <p:cNvPr id="6" name="Rounded Rectangle 5"/>
          <p:cNvSpPr>
            <a:spLocks noChangeArrowheads="1"/>
          </p:cNvSpPr>
          <p:nvPr/>
        </p:nvSpPr>
        <p:spPr bwMode="auto">
          <a:xfrm>
            <a:off x="2051050" y="2497138"/>
            <a:ext cx="2016125" cy="649287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000000"/>
              </a:gs>
              <a:gs pos="80000">
                <a:srgbClr val="000000"/>
              </a:gs>
              <a:gs pos="100000">
                <a:srgbClr val="000000"/>
              </a:gs>
            </a:gsLst>
            <a:lin ang="16200000"/>
          </a:gradFill>
          <a:ln w="9525">
            <a:solidFill>
              <a:srgbClr val="000000"/>
            </a:solidFill>
            <a:round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 eaLnBrk="1" hangingPunct="1">
              <a:defRPr/>
            </a:pPr>
            <a:r>
              <a:rPr lang="en-US" altLang="es-CO" sz="1800" smtClean="0">
                <a:solidFill>
                  <a:srgbClr val="FFFFFF"/>
                </a:solidFill>
                <a:latin typeface="Calibri" pitchFamily="34" charset="0"/>
              </a:rPr>
              <a:t>Análisis del Problema</a:t>
            </a:r>
          </a:p>
        </p:txBody>
      </p:sp>
      <p:sp>
        <p:nvSpPr>
          <p:cNvPr id="7" name="Rounded Rectangle 6"/>
          <p:cNvSpPr>
            <a:spLocks noChangeArrowheads="1"/>
          </p:cNvSpPr>
          <p:nvPr/>
        </p:nvSpPr>
        <p:spPr bwMode="auto">
          <a:xfrm>
            <a:off x="2051050" y="3362325"/>
            <a:ext cx="2016125" cy="6477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000000"/>
              </a:gs>
              <a:gs pos="80000">
                <a:srgbClr val="000000"/>
              </a:gs>
              <a:gs pos="100000">
                <a:srgbClr val="000000"/>
              </a:gs>
            </a:gsLst>
            <a:lin ang="16200000"/>
          </a:gradFill>
          <a:ln w="9525">
            <a:solidFill>
              <a:srgbClr val="000000"/>
            </a:solidFill>
            <a:round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 eaLnBrk="1" hangingPunct="1">
              <a:defRPr/>
            </a:pPr>
            <a:r>
              <a:rPr lang="en-US" altLang="es-CO" sz="1800" smtClean="0">
                <a:solidFill>
                  <a:srgbClr val="FFFFFF"/>
                </a:solidFill>
                <a:latin typeface="Calibri" pitchFamily="34" charset="0"/>
              </a:rPr>
              <a:t>Diseño de la Solución</a:t>
            </a:r>
          </a:p>
        </p:txBody>
      </p:sp>
      <p:sp>
        <p:nvSpPr>
          <p:cNvPr id="8" name="Rounded Rectangle 7"/>
          <p:cNvSpPr>
            <a:spLocks noChangeArrowheads="1"/>
          </p:cNvSpPr>
          <p:nvPr/>
        </p:nvSpPr>
        <p:spPr bwMode="auto">
          <a:xfrm>
            <a:off x="2051050" y="4225925"/>
            <a:ext cx="2016125" cy="6477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000000"/>
              </a:gs>
              <a:gs pos="80000">
                <a:srgbClr val="000000"/>
              </a:gs>
              <a:gs pos="100000">
                <a:srgbClr val="000000"/>
              </a:gs>
            </a:gsLst>
            <a:lin ang="16200000"/>
          </a:gradFill>
          <a:ln w="9525">
            <a:solidFill>
              <a:srgbClr val="000000"/>
            </a:solidFill>
            <a:round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 eaLnBrk="1" hangingPunct="1">
              <a:defRPr/>
            </a:pPr>
            <a:r>
              <a:rPr lang="en-US" altLang="es-CO" sz="1800" smtClean="0">
                <a:solidFill>
                  <a:srgbClr val="FFFFFF"/>
                </a:solidFill>
                <a:latin typeface="Calibri" pitchFamily="34" charset="0"/>
              </a:rPr>
              <a:t>Construcción de la Solución</a:t>
            </a:r>
          </a:p>
        </p:txBody>
      </p:sp>
      <p:sp>
        <p:nvSpPr>
          <p:cNvPr id="9" name="Rounded Rectangle 8"/>
          <p:cNvSpPr>
            <a:spLocks noChangeArrowheads="1"/>
          </p:cNvSpPr>
          <p:nvPr/>
        </p:nvSpPr>
        <p:spPr bwMode="auto">
          <a:xfrm rot="-5400000">
            <a:off x="3274219" y="3361532"/>
            <a:ext cx="2376487" cy="6477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000000"/>
              </a:gs>
              <a:gs pos="80000">
                <a:srgbClr val="000000"/>
              </a:gs>
              <a:gs pos="100000">
                <a:srgbClr val="000000"/>
              </a:gs>
            </a:gsLst>
            <a:lin ang="16200000"/>
          </a:gradFill>
          <a:ln w="9525">
            <a:solidFill>
              <a:srgbClr val="000000"/>
            </a:solidFill>
            <a:round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dirty="0" err="1">
                <a:solidFill>
                  <a:schemeClr val="lt1"/>
                </a:solidFill>
                <a:latin typeface="+mn-lt"/>
                <a:ea typeface="+mn-ea"/>
              </a:rPr>
              <a:t>Herramientas</a:t>
            </a:r>
            <a:r>
              <a:rPr lang="en-US" dirty="0">
                <a:solidFill>
                  <a:schemeClr val="lt1"/>
                </a:solidFill>
                <a:latin typeface="+mn-lt"/>
                <a:ea typeface="+mn-ea"/>
              </a:rPr>
              <a:t> y </a:t>
            </a:r>
            <a:r>
              <a:rPr lang="en-US" dirty="0" err="1">
                <a:solidFill>
                  <a:schemeClr val="lt1"/>
                </a:solidFill>
                <a:latin typeface="+mn-lt"/>
                <a:ea typeface="+mn-ea"/>
              </a:rPr>
              <a:t>Lenguajes</a:t>
            </a:r>
            <a:endParaRPr lang="en-US" dirty="0">
              <a:solidFill>
                <a:schemeClr val="lt1"/>
              </a:solidFill>
              <a:latin typeface="+mn-lt"/>
              <a:ea typeface="+mn-ea"/>
            </a:endParaRPr>
          </a:p>
        </p:txBody>
      </p:sp>
      <p:sp>
        <p:nvSpPr>
          <p:cNvPr id="10" name="Rounded Rectangle 9"/>
          <p:cNvSpPr>
            <a:spLocks noChangeArrowheads="1"/>
          </p:cNvSpPr>
          <p:nvPr/>
        </p:nvSpPr>
        <p:spPr bwMode="auto">
          <a:xfrm>
            <a:off x="609600" y="5233988"/>
            <a:ext cx="2017713" cy="6477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CB6C1D"/>
              </a:gs>
              <a:gs pos="80000">
                <a:srgbClr val="FF8F2A"/>
              </a:gs>
              <a:gs pos="100000">
                <a:srgbClr val="FF8F26"/>
              </a:gs>
            </a:gsLst>
            <a:lin ang="16200000"/>
          </a:gradFill>
          <a:ln w="9525">
            <a:solidFill>
              <a:srgbClr val="F69240"/>
            </a:solidFill>
            <a:round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 eaLnBrk="1" hangingPunct="1">
              <a:defRPr/>
            </a:pPr>
            <a:r>
              <a:rPr lang="en-US" altLang="es-CO" sz="1800" smtClean="0">
                <a:solidFill>
                  <a:srgbClr val="FFFFFF"/>
                </a:solidFill>
                <a:latin typeface="Calibri" pitchFamily="34" charset="0"/>
              </a:rPr>
              <a:t>Solución</a:t>
            </a:r>
          </a:p>
        </p:txBody>
      </p:sp>
      <p:cxnSp>
        <p:nvCxnSpPr>
          <p:cNvPr id="11" name="Elbow Connector 10"/>
          <p:cNvCxnSpPr>
            <a:cxnSpLocks noChangeShapeType="1"/>
            <a:stCxn id="6" idx="3"/>
            <a:endCxn id="12" idx="3"/>
          </p:cNvCxnSpPr>
          <p:nvPr/>
        </p:nvCxnSpPr>
        <p:spPr bwMode="auto">
          <a:xfrm>
            <a:off x="2627313" y="1741488"/>
            <a:ext cx="611187" cy="612775"/>
          </a:xfrm>
          <a:prstGeom prst="bentConnector2">
            <a:avLst/>
          </a:prstGeom>
          <a:noFill/>
          <a:ln w="25400">
            <a:solidFill>
              <a:schemeClr val="accent1"/>
            </a:solidFill>
            <a:miter lim="800000"/>
            <a:headEnd/>
            <a:tailEnd type="arrow" w="med" len="med"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" name="Elbow Connector 11"/>
          <p:cNvCxnSpPr>
            <a:cxnSpLocks noChangeShapeType="1"/>
            <a:stCxn id="12" idx="1"/>
            <a:endCxn id="11" idx="3"/>
          </p:cNvCxnSpPr>
          <p:nvPr/>
        </p:nvCxnSpPr>
        <p:spPr bwMode="auto">
          <a:xfrm rot="5400000">
            <a:off x="2663032" y="4982369"/>
            <a:ext cx="539750" cy="611187"/>
          </a:xfrm>
          <a:prstGeom prst="bentConnector2">
            <a:avLst/>
          </a:prstGeom>
          <a:noFill/>
          <a:ln w="25400">
            <a:solidFill>
              <a:schemeClr val="accent1"/>
            </a:solidFill>
            <a:miter lim="800000"/>
            <a:headEnd/>
            <a:tailEnd type="arrow" w="med" len="med"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" name="Rounded Rectangle 12"/>
          <p:cNvSpPr>
            <a:spLocks noChangeArrowheads="1"/>
          </p:cNvSpPr>
          <p:nvPr/>
        </p:nvSpPr>
        <p:spPr bwMode="auto">
          <a:xfrm>
            <a:off x="5722694" y="1443832"/>
            <a:ext cx="3116506" cy="2106612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000000"/>
              </a:gs>
              <a:gs pos="80000">
                <a:srgbClr val="000000"/>
              </a:gs>
              <a:gs pos="100000">
                <a:srgbClr val="000000"/>
              </a:gs>
            </a:gsLst>
            <a:lin ang="16200000"/>
          </a:gradFill>
          <a:ln w="9525">
            <a:solidFill>
              <a:srgbClr val="000000"/>
            </a:solidFill>
            <a:round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 eaLnBrk="1" hangingPunct="1">
              <a:defRPr/>
            </a:pPr>
            <a:r>
              <a:rPr lang="en-US" altLang="es-CO" b="1" dirty="0" err="1" smtClean="0">
                <a:solidFill>
                  <a:srgbClr val="FFFFFF"/>
                </a:solidFill>
                <a:latin typeface="Calibri" pitchFamily="34" charset="0"/>
              </a:rPr>
              <a:t>Análisis</a:t>
            </a:r>
            <a:r>
              <a:rPr lang="en-US" altLang="es-CO" b="1" dirty="0" smtClean="0">
                <a:solidFill>
                  <a:srgbClr val="FFFFFF"/>
                </a:solidFill>
                <a:latin typeface="Calibri" pitchFamily="34" charset="0"/>
              </a:rPr>
              <a:t> del </a:t>
            </a:r>
            <a:r>
              <a:rPr lang="en-US" altLang="es-CO" b="1" dirty="0" err="1" smtClean="0">
                <a:solidFill>
                  <a:srgbClr val="FFFFFF"/>
                </a:solidFill>
                <a:latin typeface="Calibri" pitchFamily="34" charset="0"/>
              </a:rPr>
              <a:t>Problema</a:t>
            </a:r>
            <a:endParaRPr lang="en-US" altLang="es-CO" b="1" dirty="0" smtClean="0">
              <a:solidFill>
                <a:srgbClr val="FFFFFF"/>
              </a:solidFill>
              <a:latin typeface="Calibri" pitchFamily="34" charset="0"/>
            </a:endParaRPr>
          </a:p>
          <a:p>
            <a:pPr marL="285750" indent="-285750" eaLnBrk="1" hangingPunct="1">
              <a:buFont typeface="Arial" charset="0"/>
              <a:buChar char="•"/>
              <a:defRPr/>
            </a:pPr>
            <a:r>
              <a:rPr lang="en-US" altLang="es-CO" sz="1800" dirty="0" err="1" smtClean="0">
                <a:solidFill>
                  <a:srgbClr val="FFFFFF"/>
                </a:solidFill>
                <a:latin typeface="Calibri" pitchFamily="34" charset="0"/>
              </a:rPr>
              <a:t>Estructuraci</a:t>
            </a:r>
            <a:r>
              <a:rPr lang="en-US" altLang="es-CO" sz="1800" dirty="0" err="1" smtClean="0">
                <a:solidFill>
                  <a:srgbClr val="FFFFFF"/>
                </a:solidFill>
                <a:latin typeface="Calibri" pitchFamily="34" charset="0"/>
              </a:rPr>
              <a:t>ón</a:t>
            </a:r>
            <a:endParaRPr lang="en-US" altLang="es-CO" sz="1800" dirty="0" smtClean="0">
              <a:solidFill>
                <a:srgbClr val="FFFFFF"/>
              </a:solidFill>
              <a:latin typeface="Calibri" pitchFamily="34" charset="0"/>
            </a:endParaRPr>
          </a:p>
          <a:p>
            <a:pPr marL="285750" indent="-285750" eaLnBrk="1" hangingPunct="1">
              <a:buFont typeface="Arial" charset="0"/>
              <a:buChar char="•"/>
              <a:defRPr/>
            </a:pPr>
            <a:r>
              <a:rPr lang="en-US" altLang="es-CO" sz="1800" dirty="0" err="1" smtClean="0">
                <a:solidFill>
                  <a:srgbClr val="FFFFFF"/>
                </a:solidFill>
                <a:latin typeface="Calibri" pitchFamily="34" charset="0"/>
              </a:rPr>
              <a:t>Requerimientos</a:t>
            </a:r>
            <a:r>
              <a:rPr lang="en-US" altLang="es-CO" sz="1800" dirty="0" smtClean="0">
                <a:solidFill>
                  <a:srgbClr val="FFFFFF"/>
                </a:solidFill>
                <a:latin typeface="Calibri" pitchFamily="34" charset="0"/>
              </a:rPr>
              <a:t> </a:t>
            </a:r>
            <a:r>
              <a:rPr lang="en-US" altLang="es-CO" sz="1800" dirty="0" err="1" smtClean="0">
                <a:solidFill>
                  <a:srgbClr val="FFFFFF"/>
                </a:solidFill>
                <a:latin typeface="Calibri" pitchFamily="34" charset="0"/>
              </a:rPr>
              <a:t>funcionales</a:t>
            </a:r>
            <a:endParaRPr lang="en-US" altLang="es-CO" sz="1800" dirty="0" smtClean="0">
              <a:solidFill>
                <a:srgbClr val="FFFFFF"/>
              </a:solidFill>
              <a:latin typeface="Calibri" pitchFamily="34" charset="0"/>
            </a:endParaRPr>
          </a:p>
          <a:p>
            <a:pPr marL="285750" indent="-285750" eaLnBrk="1" hangingPunct="1">
              <a:buFont typeface="Arial" charset="0"/>
              <a:buChar char="•"/>
              <a:defRPr/>
            </a:pPr>
            <a:r>
              <a:rPr lang="en-US" altLang="es-CO" sz="1800" dirty="0" err="1" smtClean="0">
                <a:solidFill>
                  <a:srgbClr val="FFFFFF"/>
                </a:solidFill>
                <a:latin typeface="Calibri" pitchFamily="34" charset="0"/>
              </a:rPr>
              <a:t>Requerimientos</a:t>
            </a:r>
            <a:r>
              <a:rPr lang="en-US" altLang="es-CO" sz="1800" dirty="0" smtClean="0">
                <a:solidFill>
                  <a:srgbClr val="FFFFFF"/>
                </a:solidFill>
                <a:latin typeface="Calibri" pitchFamily="34" charset="0"/>
              </a:rPr>
              <a:t> no </a:t>
            </a:r>
            <a:r>
              <a:rPr lang="en-US" altLang="es-CO" sz="1800" dirty="0" err="1" smtClean="0">
                <a:solidFill>
                  <a:srgbClr val="FFFFFF"/>
                </a:solidFill>
                <a:latin typeface="Calibri" pitchFamily="34" charset="0"/>
              </a:rPr>
              <a:t>funcionales</a:t>
            </a:r>
            <a:endParaRPr lang="en-US" altLang="es-CO" sz="1800" dirty="0" smtClean="0">
              <a:solidFill>
                <a:srgbClr val="FFFFFF"/>
              </a:solidFill>
              <a:latin typeface="Calibri" pitchFamily="34" charset="0"/>
            </a:endParaRPr>
          </a:p>
          <a:p>
            <a:pPr marL="285750" indent="-285750" eaLnBrk="1" hangingPunct="1">
              <a:buFont typeface="Arial" charset="0"/>
              <a:buChar char="•"/>
              <a:defRPr/>
            </a:pPr>
            <a:endParaRPr lang="en-US" altLang="es-CO" sz="1800" dirty="0" smtClean="0">
              <a:solidFill>
                <a:srgbClr val="FFFFFF"/>
              </a:solidFill>
              <a:latin typeface="Calibri" pitchFamily="34" charset="0"/>
            </a:endParaRPr>
          </a:p>
        </p:txBody>
      </p:sp>
      <p:sp>
        <p:nvSpPr>
          <p:cNvPr id="20" name="Rounded Rectangle 19"/>
          <p:cNvSpPr>
            <a:spLocks noChangeArrowheads="1"/>
          </p:cNvSpPr>
          <p:nvPr/>
        </p:nvSpPr>
        <p:spPr bwMode="auto">
          <a:xfrm>
            <a:off x="5722694" y="3855431"/>
            <a:ext cx="3116506" cy="1647825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000000"/>
              </a:gs>
              <a:gs pos="80000">
                <a:srgbClr val="000000"/>
              </a:gs>
              <a:gs pos="100000">
                <a:srgbClr val="000000"/>
              </a:gs>
            </a:gsLst>
            <a:lin ang="16200000"/>
          </a:gradFill>
          <a:ln w="9525">
            <a:solidFill>
              <a:srgbClr val="000000"/>
            </a:solidFill>
            <a:round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 eaLnBrk="1" hangingPunct="1">
              <a:defRPr/>
            </a:pPr>
            <a:r>
              <a:rPr lang="en-US" altLang="es-CO" b="1" dirty="0" err="1" smtClean="0">
                <a:solidFill>
                  <a:srgbClr val="FFFFFF"/>
                </a:solidFill>
                <a:latin typeface="Calibri" pitchFamily="34" charset="0"/>
              </a:rPr>
              <a:t>Diseño</a:t>
            </a:r>
            <a:r>
              <a:rPr lang="en-US" altLang="es-CO" b="1" dirty="0" smtClean="0">
                <a:solidFill>
                  <a:srgbClr val="FFFFFF"/>
                </a:solidFill>
                <a:latin typeface="Calibri" pitchFamily="34" charset="0"/>
              </a:rPr>
              <a:t> de la </a:t>
            </a:r>
            <a:r>
              <a:rPr lang="en-US" altLang="es-CO" b="1" dirty="0" err="1" smtClean="0">
                <a:solidFill>
                  <a:srgbClr val="FFFFFF"/>
                </a:solidFill>
                <a:latin typeface="Calibri" pitchFamily="34" charset="0"/>
              </a:rPr>
              <a:t>Solución</a:t>
            </a:r>
            <a:endParaRPr lang="en-US" altLang="es-CO" sz="1800" dirty="0" smtClean="0">
              <a:solidFill>
                <a:srgbClr val="FFFFFF"/>
              </a:solidFill>
              <a:latin typeface="Calibri" pitchFamily="34" charset="0"/>
            </a:endParaRPr>
          </a:p>
          <a:p>
            <a:pPr marL="342900" indent="-342900" eaLnBrk="1" hangingPunct="1">
              <a:buFont typeface="Arial" charset="0"/>
              <a:buChar char="•"/>
              <a:defRPr/>
            </a:pPr>
            <a:r>
              <a:rPr lang="en-US" altLang="es-CO" sz="1800" dirty="0" err="1" smtClean="0">
                <a:solidFill>
                  <a:srgbClr val="FFFFFF"/>
                </a:solidFill>
                <a:latin typeface="Calibri" pitchFamily="34" charset="0"/>
              </a:rPr>
              <a:t>Diagrama</a:t>
            </a:r>
            <a:r>
              <a:rPr lang="en-US" altLang="es-CO" sz="1800" dirty="0" smtClean="0">
                <a:solidFill>
                  <a:srgbClr val="FFFFFF"/>
                </a:solidFill>
                <a:latin typeface="Calibri" pitchFamily="34" charset="0"/>
              </a:rPr>
              <a:t> de </a:t>
            </a:r>
            <a:r>
              <a:rPr lang="en-US" altLang="es-CO" sz="1800" dirty="0" err="1" smtClean="0">
                <a:solidFill>
                  <a:srgbClr val="FFFFFF"/>
                </a:solidFill>
                <a:latin typeface="Calibri" pitchFamily="34" charset="0"/>
              </a:rPr>
              <a:t>clases</a:t>
            </a:r>
            <a:endParaRPr lang="en-US" altLang="es-CO" sz="1800" dirty="0" smtClean="0">
              <a:solidFill>
                <a:srgbClr val="FFFFFF"/>
              </a:solidFill>
              <a:latin typeface="Calibri" pitchFamily="34" charset="0"/>
            </a:endParaRPr>
          </a:p>
          <a:p>
            <a:pPr marL="342900" indent="-342900" eaLnBrk="1" hangingPunct="1">
              <a:buFont typeface="Arial" charset="0"/>
              <a:buChar char="•"/>
              <a:defRPr/>
            </a:pPr>
            <a:r>
              <a:rPr lang="en-US" altLang="es-CO" sz="1800" dirty="0" err="1" smtClean="0">
                <a:solidFill>
                  <a:srgbClr val="FFFFFF"/>
                </a:solidFill>
                <a:latin typeface="Calibri" pitchFamily="34" charset="0"/>
              </a:rPr>
              <a:t>Dise</a:t>
            </a:r>
            <a:r>
              <a:rPr lang="en-US" altLang="es-CO" sz="1800" dirty="0" err="1" smtClean="0">
                <a:solidFill>
                  <a:srgbClr val="FFFFFF"/>
                </a:solidFill>
                <a:latin typeface="Calibri" pitchFamily="34" charset="0"/>
              </a:rPr>
              <a:t>ño</a:t>
            </a:r>
            <a:r>
              <a:rPr lang="en-US" altLang="es-CO" sz="1800" dirty="0" smtClean="0">
                <a:solidFill>
                  <a:srgbClr val="FFFFFF"/>
                </a:solidFill>
                <a:latin typeface="Calibri" pitchFamily="34" charset="0"/>
              </a:rPr>
              <a:t> de la </a:t>
            </a:r>
            <a:r>
              <a:rPr lang="en-US" altLang="es-CO" sz="1800" dirty="0" err="1" smtClean="0">
                <a:solidFill>
                  <a:srgbClr val="FFFFFF"/>
                </a:solidFill>
                <a:latin typeface="Calibri" pitchFamily="34" charset="0"/>
              </a:rPr>
              <a:t>arquitectura</a:t>
            </a:r>
            <a:endParaRPr lang="en-US" altLang="es-CO" sz="1800" dirty="0" smtClean="0">
              <a:solidFill>
                <a:srgbClr val="FFFFFF"/>
              </a:solidFill>
              <a:latin typeface="Calibri" pitchFamily="34" charset="0"/>
            </a:endParaRPr>
          </a:p>
          <a:p>
            <a:pPr marL="342900" indent="-342900" eaLnBrk="1" hangingPunct="1">
              <a:buFont typeface="Arial" charset="0"/>
              <a:buChar char="•"/>
              <a:defRPr/>
            </a:pPr>
            <a:r>
              <a:rPr lang="en-US" altLang="es-CO" sz="1800" dirty="0" err="1" smtClean="0">
                <a:solidFill>
                  <a:srgbClr val="FFFFFF"/>
                </a:solidFill>
                <a:latin typeface="Calibri" pitchFamily="34" charset="0"/>
              </a:rPr>
              <a:t>Dise</a:t>
            </a:r>
            <a:r>
              <a:rPr lang="en-US" altLang="es-CO" sz="1800" dirty="0" err="1" smtClean="0">
                <a:solidFill>
                  <a:srgbClr val="FFFFFF"/>
                </a:solidFill>
                <a:latin typeface="Calibri" pitchFamily="34" charset="0"/>
              </a:rPr>
              <a:t>ño</a:t>
            </a:r>
            <a:r>
              <a:rPr lang="en-US" altLang="es-CO" sz="1800" dirty="0" smtClean="0">
                <a:solidFill>
                  <a:srgbClr val="FFFFFF"/>
                </a:solidFill>
                <a:latin typeface="Calibri" pitchFamily="34" charset="0"/>
              </a:rPr>
              <a:t> de la </a:t>
            </a:r>
            <a:r>
              <a:rPr lang="en-US" altLang="es-CO" sz="1800" dirty="0" err="1" smtClean="0">
                <a:solidFill>
                  <a:srgbClr val="FFFFFF"/>
                </a:solidFill>
                <a:latin typeface="Calibri" pitchFamily="34" charset="0"/>
              </a:rPr>
              <a:t>Interfaz</a:t>
            </a:r>
            <a:endParaRPr lang="en-US" altLang="es-CO" sz="1800" dirty="0" smtClean="0">
              <a:solidFill>
                <a:srgbClr val="FFFFFF"/>
              </a:solidFill>
              <a:latin typeface="Calibri" pitchFamily="34" charset="0"/>
            </a:endParaRPr>
          </a:p>
          <a:p>
            <a:pPr marL="342900" indent="-342900" eaLnBrk="1" hangingPunct="1">
              <a:buFont typeface="Arial" charset="0"/>
              <a:buChar char="•"/>
              <a:defRPr/>
            </a:pPr>
            <a:endParaRPr lang="en-US" altLang="es-CO" sz="1800" dirty="0" smtClean="0">
              <a:solidFill>
                <a:srgbClr val="FFFFFF"/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1320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0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UniBosque</Template>
  <TotalTime>481</TotalTime>
  <Words>476</Words>
  <Application>Microsoft Macintosh PowerPoint</Application>
  <PresentationFormat>On-screen Show (4:3)</PresentationFormat>
  <Paragraphs>63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Consolas</vt:lpstr>
      <vt:lpstr>ＭＳ Ｐゴシック</vt:lpstr>
      <vt:lpstr>Arial</vt:lpstr>
      <vt:lpstr>Calibri</vt:lpstr>
      <vt:lpstr>Office Theme</vt:lpstr>
      <vt:lpstr>Fundamentos de Programación</vt:lpstr>
      <vt:lpstr>Curso en línea (temporal)</vt:lpstr>
      <vt:lpstr>Agenda</vt:lpstr>
      <vt:lpstr>Quiz (Revisión)</vt:lpstr>
      <vt:lpstr>Revisión de Solución</vt:lpstr>
      <vt:lpstr>Requerimientos Funcionales</vt:lpstr>
      <vt:lpstr>PowerPoint Presentation</vt:lpstr>
      <vt:lpstr>Requerimientos no funcionales</vt:lpstr>
      <vt:lpstr>¿Cómo resolver un problema?</vt:lpstr>
      <vt:lpstr>Ejercicio: El empleado</vt:lpstr>
      <vt:lpstr>Práctica</vt:lpstr>
      <vt:lpstr>¿PREGUNTAS?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Fundamentos de Programación</dc:title>
  <dc:creator>JUAN CAMILO IBARRA LOPEZ</dc:creator>
  <cp:lastModifiedBy>JUAN CAMILO IBARRA LOPEZ</cp:lastModifiedBy>
  <cp:revision>54</cp:revision>
  <dcterms:created xsi:type="dcterms:W3CDTF">2016-07-21T19:06:35Z</dcterms:created>
  <dcterms:modified xsi:type="dcterms:W3CDTF">2016-07-26T21:30:35Z</dcterms:modified>
</cp:coreProperties>
</file>